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7c9f674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77c9f674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7c9f674e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7c9f674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7c9f674ee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7c9f674e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p2"/>
          <p:cNvGrpSpPr/>
          <p:nvPr/>
        </p:nvGrpSpPr>
        <p:grpSpPr>
          <a:xfrm>
            <a:off x="1107036" y="1588427"/>
            <a:ext cx="994316"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972600" y="1763267"/>
            <a:ext cx="10250700" cy="22197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p:txBody>
      </p:sp>
      <p:sp>
        <p:nvSpPr>
          <p:cNvPr id="15" name="Google Shape;15;p2"/>
          <p:cNvSpPr txBox="1"/>
          <p:nvPr>
            <p:ph idx="1" type="subTitle"/>
          </p:nvPr>
        </p:nvSpPr>
        <p:spPr>
          <a:xfrm>
            <a:off x="972837" y="4230533"/>
            <a:ext cx="10250700" cy="7215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1107036" y="5558926"/>
            <a:ext cx="994316" cy="6110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78" name="Google Shape;78;p11"/>
          <p:cNvSpPr txBox="1"/>
          <p:nvPr>
            <p:ph idx="1" type="body"/>
          </p:nvPr>
        </p:nvSpPr>
        <p:spPr>
          <a:xfrm>
            <a:off x="972600" y="3030517"/>
            <a:ext cx="10251300" cy="21072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Clr>
                <a:schemeClr val="lt1"/>
              </a:buClr>
              <a:buSzPts val="1700"/>
              <a:buChar char="●"/>
              <a:defRPr>
                <a:solidFill>
                  <a:schemeClr val="lt1"/>
                </a:solidFill>
              </a:defRPr>
            </a:lvl1pPr>
            <a:lvl2pPr indent="-323850" lvl="1" marL="914400">
              <a:spcBef>
                <a:spcPts val="2100"/>
              </a:spcBef>
              <a:spcAft>
                <a:spcPts val="0"/>
              </a:spcAft>
              <a:buClr>
                <a:schemeClr val="lt1"/>
              </a:buClr>
              <a:buSzPts val="1500"/>
              <a:buChar char="○"/>
              <a:defRPr>
                <a:solidFill>
                  <a:schemeClr val="lt1"/>
                </a:solidFill>
              </a:defRPr>
            </a:lvl2pPr>
            <a:lvl3pPr indent="-323850" lvl="2" marL="1371600">
              <a:spcBef>
                <a:spcPts val="2100"/>
              </a:spcBef>
              <a:spcAft>
                <a:spcPts val="0"/>
              </a:spcAft>
              <a:buClr>
                <a:schemeClr val="lt1"/>
              </a:buClr>
              <a:buSzPts val="1500"/>
              <a:buChar char="■"/>
              <a:defRPr>
                <a:solidFill>
                  <a:schemeClr val="lt1"/>
                </a:solidFill>
              </a:defRPr>
            </a:lvl3pPr>
            <a:lvl4pPr indent="-323850" lvl="3" marL="1828800">
              <a:spcBef>
                <a:spcPts val="2100"/>
              </a:spcBef>
              <a:spcAft>
                <a:spcPts val="0"/>
              </a:spcAft>
              <a:buClr>
                <a:schemeClr val="lt1"/>
              </a:buClr>
              <a:buSzPts val="1500"/>
              <a:buChar char="●"/>
              <a:defRPr>
                <a:solidFill>
                  <a:schemeClr val="lt1"/>
                </a:solidFill>
              </a:defRPr>
            </a:lvl4pPr>
            <a:lvl5pPr indent="-323850" lvl="4" marL="2286000">
              <a:spcBef>
                <a:spcPts val="2100"/>
              </a:spcBef>
              <a:spcAft>
                <a:spcPts val="0"/>
              </a:spcAft>
              <a:buClr>
                <a:schemeClr val="lt1"/>
              </a:buClr>
              <a:buSzPts val="1500"/>
              <a:buChar char="○"/>
              <a:defRPr>
                <a:solidFill>
                  <a:schemeClr val="lt1"/>
                </a:solidFill>
              </a:defRPr>
            </a:lvl5pPr>
            <a:lvl6pPr indent="-323850" lvl="5" marL="2743200">
              <a:spcBef>
                <a:spcPts val="2100"/>
              </a:spcBef>
              <a:spcAft>
                <a:spcPts val="0"/>
              </a:spcAft>
              <a:buClr>
                <a:schemeClr val="lt1"/>
              </a:buClr>
              <a:buSzPts val="1500"/>
              <a:buChar char="■"/>
              <a:defRPr>
                <a:solidFill>
                  <a:schemeClr val="lt1"/>
                </a:solidFill>
              </a:defRPr>
            </a:lvl6pPr>
            <a:lvl7pPr indent="-323850" lvl="6" marL="3200400">
              <a:spcBef>
                <a:spcPts val="2100"/>
              </a:spcBef>
              <a:spcAft>
                <a:spcPts val="0"/>
              </a:spcAft>
              <a:buClr>
                <a:schemeClr val="lt1"/>
              </a:buClr>
              <a:buSzPts val="1500"/>
              <a:buChar char="●"/>
              <a:defRPr>
                <a:solidFill>
                  <a:schemeClr val="lt1"/>
                </a:solidFill>
              </a:defRPr>
            </a:lvl7pPr>
            <a:lvl8pPr indent="-323850" lvl="7" marL="3657600">
              <a:spcBef>
                <a:spcPts val="2100"/>
              </a:spcBef>
              <a:spcAft>
                <a:spcPts val="0"/>
              </a:spcAft>
              <a:buClr>
                <a:schemeClr val="lt1"/>
              </a:buClr>
              <a:buSzPts val="1500"/>
              <a:buChar char="○"/>
              <a:defRPr>
                <a:solidFill>
                  <a:schemeClr val="lt1"/>
                </a:solidFill>
              </a:defRPr>
            </a:lvl8pPr>
            <a:lvl9pPr indent="-323850" lvl="8" marL="4114800">
              <a:spcBef>
                <a:spcPts val="2100"/>
              </a:spcBef>
              <a:spcAft>
                <a:spcPts val="2100"/>
              </a:spcAft>
              <a:buClr>
                <a:schemeClr val="lt1"/>
              </a:buClr>
              <a:buSzPts val="1500"/>
              <a:buChar char="■"/>
              <a:defRPr>
                <a:solidFill>
                  <a:schemeClr val="lt1"/>
                </a:solidFill>
              </a:defRPr>
            </a:lvl9pPr>
          </a:lstStyle>
          <a:p/>
        </p:txBody>
      </p:sp>
      <p:sp>
        <p:nvSpPr>
          <p:cNvPr id="79" name="Google Shape;79;p11"/>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4" name="Google Shape;84;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85" name="Google Shape;85;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1107036" y="1588427"/>
            <a:ext cx="994316" cy="6110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972600" y="1763267"/>
            <a:ext cx="10251300" cy="20247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22" name="Google Shape;22;p3"/>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 name="Google Shape;25;p4"/>
          <p:cNvGrpSpPr/>
          <p:nvPr/>
        </p:nvGrpSpPr>
        <p:grpSpPr>
          <a:xfrm>
            <a:off x="1107036" y="1588427"/>
            <a:ext cx="994316" cy="6110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972600" y="1758200"/>
            <a:ext cx="10251600" cy="7137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p:txBody>
      </p:sp>
      <p:sp>
        <p:nvSpPr>
          <p:cNvPr id="29" name="Google Shape;29;p4"/>
          <p:cNvSpPr txBox="1"/>
          <p:nvPr>
            <p:ph idx="1" type="body"/>
          </p:nvPr>
        </p:nvSpPr>
        <p:spPr>
          <a:xfrm>
            <a:off x="972600" y="2771833"/>
            <a:ext cx="10251600" cy="30147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30" name="Google Shape;30;p4"/>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 name="Google Shape;33;p5"/>
          <p:cNvGrpSpPr/>
          <p:nvPr/>
        </p:nvGrpSpPr>
        <p:grpSpPr>
          <a:xfrm>
            <a:off x="1107036" y="1588427"/>
            <a:ext cx="994316" cy="6110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972600" y="1758200"/>
            <a:ext cx="10251300" cy="7137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p:txBody>
      </p:sp>
      <p:sp>
        <p:nvSpPr>
          <p:cNvPr id="37" name="Google Shape;37;p5"/>
          <p:cNvSpPr txBox="1"/>
          <p:nvPr>
            <p:ph idx="1" type="body"/>
          </p:nvPr>
        </p:nvSpPr>
        <p:spPr>
          <a:xfrm>
            <a:off x="972434" y="2771833"/>
            <a:ext cx="5032500" cy="30147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38" name="Google Shape;38;p5"/>
          <p:cNvSpPr txBox="1"/>
          <p:nvPr>
            <p:ph idx="2" type="body"/>
          </p:nvPr>
        </p:nvSpPr>
        <p:spPr>
          <a:xfrm>
            <a:off x="6191471" y="2771833"/>
            <a:ext cx="5032500" cy="30147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39" name="Google Shape;39;p5"/>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2" name="Google Shape;42;p6"/>
          <p:cNvGrpSpPr/>
          <p:nvPr/>
        </p:nvGrpSpPr>
        <p:grpSpPr>
          <a:xfrm>
            <a:off x="1107036" y="1588427"/>
            <a:ext cx="994316" cy="6110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972600" y="1758200"/>
            <a:ext cx="10251300" cy="7137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p:txBody>
      </p:sp>
      <p:sp>
        <p:nvSpPr>
          <p:cNvPr id="46" name="Google Shape;46;p6"/>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 name="Google Shape;49;p7"/>
          <p:cNvGrpSpPr/>
          <p:nvPr/>
        </p:nvGrpSpPr>
        <p:grpSpPr>
          <a:xfrm>
            <a:off x="1107036" y="1588427"/>
            <a:ext cx="994316" cy="6110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973333" y="1758200"/>
            <a:ext cx="4401300" cy="18420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p:txBody>
      </p:sp>
      <p:sp>
        <p:nvSpPr>
          <p:cNvPr id="53" name="Google Shape;53;p7"/>
          <p:cNvSpPr txBox="1"/>
          <p:nvPr>
            <p:ph idx="1" type="body"/>
          </p:nvPr>
        </p:nvSpPr>
        <p:spPr>
          <a:xfrm>
            <a:off x="961633" y="3708967"/>
            <a:ext cx="4401300" cy="21300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54" name="Google Shape;54;p7"/>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1107036" y="5558926"/>
            <a:ext cx="994316" cy="6110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972600" y="1152400"/>
            <a:ext cx="9361500" cy="39801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0" name="Google Shape;60;p8"/>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 name="Google Shape;63;p9"/>
          <p:cNvGrpSpPr/>
          <p:nvPr/>
        </p:nvGrpSpPr>
        <p:grpSpPr>
          <a:xfrm>
            <a:off x="1107036" y="1588427"/>
            <a:ext cx="994316" cy="6110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973333" y="1758200"/>
            <a:ext cx="4401300" cy="22497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p:txBody>
      </p:sp>
      <p:sp>
        <p:nvSpPr>
          <p:cNvPr id="67" name="Google Shape;67;p9"/>
          <p:cNvSpPr txBox="1"/>
          <p:nvPr>
            <p:ph idx="1" type="subTitle"/>
          </p:nvPr>
        </p:nvSpPr>
        <p:spPr>
          <a:xfrm>
            <a:off x="966600" y="4215367"/>
            <a:ext cx="4401300" cy="1011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8" name="Google Shape;68;p9"/>
          <p:cNvSpPr txBox="1"/>
          <p:nvPr>
            <p:ph idx="2" type="body"/>
          </p:nvPr>
        </p:nvSpPr>
        <p:spPr>
          <a:xfrm>
            <a:off x="6898967" y="1803500"/>
            <a:ext cx="4499100" cy="40341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69" name="Google Shape;69;p9"/>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966600" y="5830068"/>
            <a:ext cx="10263300" cy="6141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1700"/>
              <a:buNone/>
              <a:defRPr/>
            </a:lvl1pPr>
          </a:lstStyle>
          <a:p/>
        </p:txBody>
      </p:sp>
      <p:sp>
        <p:nvSpPr>
          <p:cNvPr id="72" name="Google Shape;72;p10"/>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SzPts val="3700"/>
              <a:buFont typeface="Raleway"/>
              <a:buNone/>
              <a:defRPr b="1" sz="3700">
                <a:latin typeface="Raleway"/>
                <a:ea typeface="Raleway"/>
                <a:cs typeface="Raleway"/>
                <a:sym typeface="Raleway"/>
              </a:defRPr>
            </a:lvl1pPr>
            <a:lvl2pPr lvl="1">
              <a:spcBef>
                <a:spcPts val="0"/>
              </a:spcBef>
              <a:spcAft>
                <a:spcPts val="0"/>
              </a:spcAft>
              <a:buSzPts val="3700"/>
              <a:buFont typeface="Raleway"/>
              <a:buNone/>
              <a:defRPr b="1" sz="3700">
                <a:latin typeface="Raleway"/>
                <a:ea typeface="Raleway"/>
                <a:cs typeface="Raleway"/>
                <a:sym typeface="Raleway"/>
              </a:defRPr>
            </a:lvl2pPr>
            <a:lvl3pPr lvl="2">
              <a:spcBef>
                <a:spcPts val="0"/>
              </a:spcBef>
              <a:spcAft>
                <a:spcPts val="0"/>
              </a:spcAft>
              <a:buSzPts val="3700"/>
              <a:buFont typeface="Raleway"/>
              <a:buNone/>
              <a:defRPr b="1" sz="3700">
                <a:latin typeface="Raleway"/>
                <a:ea typeface="Raleway"/>
                <a:cs typeface="Raleway"/>
                <a:sym typeface="Raleway"/>
              </a:defRPr>
            </a:lvl3pPr>
            <a:lvl4pPr lvl="3">
              <a:spcBef>
                <a:spcPts val="0"/>
              </a:spcBef>
              <a:spcAft>
                <a:spcPts val="0"/>
              </a:spcAft>
              <a:buSzPts val="3700"/>
              <a:buFont typeface="Raleway"/>
              <a:buNone/>
              <a:defRPr b="1" sz="3700">
                <a:latin typeface="Raleway"/>
                <a:ea typeface="Raleway"/>
                <a:cs typeface="Raleway"/>
                <a:sym typeface="Raleway"/>
              </a:defRPr>
            </a:lvl4pPr>
            <a:lvl5pPr lvl="4">
              <a:spcBef>
                <a:spcPts val="0"/>
              </a:spcBef>
              <a:spcAft>
                <a:spcPts val="0"/>
              </a:spcAft>
              <a:buSzPts val="3700"/>
              <a:buFont typeface="Raleway"/>
              <a:buNone/>
              <a:defRPr b="1" sz="3700">
                <a:latin typeface="Raleway"/>
                <a:ea typeface="Raleway"/>
                <a:cs typeface="Raleway"/>
                <a:sym typeface="Raleway"/>
              </a:defRPr>
            </a:lvl5pPr>
            <a:lvl6pPr lvl="5">
              <a:spcBef>
                <a:spcPts val="0"/>
              </a:spcBef>
              <a:spcAft>
                <a:spcPts val="0"/>
              </a:spcAft>
              <a:buSzPts val="3700"/>
              <a:buFont typeface="Raleway"/>
              <a:buNone/>
              <a:defRPr b="1" sz="3700">
                <a:latin typeface="Raleway"/>
                <a:ea typeface="Raleway"/>
                <a:cs typeface="Raleway"/>
                <a:sym typeface="Raleway"/>
              </a:defRPr>
            </a:lvl6pPr>
            <a:lvl7pPr lvl="6">
              <a:spcBef>
                <a:spcPts val="0"/>
              </a:spcBef>
              <a:spcAft>
                <a:spcPts val="0"/>
              </a:spcAft>
              <a:buSzPts val="3700"/>
              <a:buFont typeface="Raleway"/>
              <a:buNone/>
              <a:defRPr b="1" sz="3700">
                <a:latin typeface="Raleway"/>
                <a:ea typeface="Raleway"/>
                <a:cs typeface="Raleway"/>
                <a:sym typeface="Raleway"/>
              </a:defRPr>
            </a:lvl7pPr>
            <a:lvl8pPr lvl="7">
              <a:spcBef>
                <a:spcPts val="0"/>
              </a:spcBef>
              <a:spcAft>
                <a:spcPts val="0"/>
              </a:spcAft>
              <a:buSzPts val="3700"/>
              <a:buFont typeface="Raleway"/>
              <a:buNone/>
              <a:defRPr b="1" sz="3700">
                <a:latin typeface="Raleway"/>
                <a:ea typeface="Raleway"/>
                <a:cs typeface="Raleway"/>
                <a:sym typeface="Raleway"/>
              </a:defRPr>
            </a:lvl8pPr>
            <a:lvl9pPr lvl="8">
              <a:spcBef>
                <a:spcPts val="0"/>
              </a:spcBef>
              <a:spcAft>
                <a:spcPts val="0"/>
              </a:spcAft>
              <a:buSzPts val="3700"/>
              <a:buFont typeface="Raleway"/>
              <a:buNone/>
              <a:defRPr b="1" sz="3700">
                <a:latin typeface="Raleway"/>
                <a:ea typeface="Raleway"/>
                <a:cs typeface="Raleway"/>
                <a:sym typeface="Ralew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8" name="Google Shape;8;p1"/>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ctrTitle"/>
          </p:nvPr>
        </p:nvSpPr>
        <p:spPr>
          <a:xfrm>
            <a:off x="1080685" y="256373"/>
            <a:ext cx="8840982" cy="246119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lang="en-IN" sz="5400"/>
              <a:t>LSTM Approach for SMS Classification using Recurrent Neural Network</a:t>
            </a:r>
            <a:endParaRPr sz="5400"/>
          </a:p>
        </p:txBody>
      </p:sp>
      <p:sp>
        <p:nvSpPr>
          <p:cNvPr id="93" name="Google Shape;93;p14"/>
          <p:cNvSpPr txBox="1"/>
          <p:nvPr>
            <p:ph idx="1" type="subTitle"/>
          </p:nvPr>
        </p:nvSpPr>
        <p:spPr>
          <a:xfrm>
            <a:off x="293564" y="3837187"/>
            <a:ext cx="9388821" cy="199309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700"/>
              <a:buNone/>
            </a:pPr>
            <a:r>
              <a:rPr lang="en-IN" sz="1700">
                <a:solidFill>
                  <a:schemeClr val="dk1"/>
                </a:solidFill>
                <a:latin typeface="Times New Roman"/>
                <a:ea typeface="Times New Roman"/>
                <a:cs typeface="Times New Roman"/>
                <a:sym typeface="Times New Roman"/>
              </a:rPr>
              <a:t>Guide 														Present by-</a:t>
            </a:r>
            <a:endParaRPr/>
          </a:p>
          <a:p>
            <a:pPr indent="0" lvl="0" marL="0" rtl="0" algn="l">
              <a:lnSpc>
                <a:spcPct val="70000"/>
              </a:lnSpc>
              <a:spcBef>
                <a:spcPts val="1000"/>
              </a:spcBef>
              <a:spcAft>
                <a:spcPts val="0"/>
              </a:spcAft>
              <a:buClr>
                <a:schemeClr val="dk1"/>
              </a:buClr>
              <a:buSzPts val="1700"/>
              <a:buNone/>
            </a:pPr>
            <a:r>
              <a:rPr lang="en-IN" sz="1700">
                <a:solidFill>
                  <a:schemeClr val="dk1"/>
                </a:solidFill>
                <a:latin typeface="Times New Roman"/>
                <a:ea typeface="Times New Roman"/>
                <a:cs typeface="Times New Roman"/>
                <a:sym typeface="Times New Roman"/>
              </a:rPr>
              <a:t>Mrs. Pranali Lokhande										       Arjun Yachwad(B194032)</a:t>
            </a:r>
            <a:endParaRPr/>
          </a:p>
          <a:p>
            <a:pPr indent="457200" lvl="0" marL="5943600" rtl="0" algn="ctr">
              <a:lnSpc>
                <a:spcPct val="70000"/>
              </a:lnSpc>
              <a:spcBef>
                <a:spcPts val="1000"/>
              </a:spcBef>
              <a:spcAft>
                <a:spcPts val="0"/>
              </a:spcAft>
              <a:buClr>
                <a:schemeClr val="dk1"/>
              </a:buClr>
              <a:buSzPts val="1700"/>
              <a:buNone/>
            </a:pPr>
            <a:r>
              <a:rPr lang="en-IN" sz="1700">
                <a:solidFill>
                  <a:schemeClr val="dk1"/>
                </a:solidFill>
                <a:latin typeface="Times New Roman"/>
                <a:ea typeface="Times New Roman"/>
                <a:cs typeface="Times New Roman"/>
                <a:sym typeface="Times New Roman"/>
              </a:rPr>
              <a:t>     </a:t>
            </a:r>
            <a:r>
              <a:rPr lang="en-IN" sz="1700">
                <a:solidFill>
                  <a:schemeClr val="dk1"/>
                </a:solidFill>
                <a:latin typeface="Times New Roman"/>
                <a:ea typeface="Times New Roman"/>
                <a:cs typeface="Times New Roman"/>
                <a:sym typeface="Times New Roman"/>
              </a:rPr>
              <a:t>Prashant Walunj(B194158)</a:t>
            </a:r>
            <a:endParaRPr/>
          </a:p>
          <a:p>
            <a:pPr indent="457200" lvl="0" marL="5943600" rtl="0" algn="ctr">
              <a:lnSpc>
                <a:spcPct val="70000"/>
              </a:lnSpc>
              <a:spcBef>
                <a:spcPts val="1000"/>
              </a:spcBef>
              <a:spcAft>
                <a:spcPts val="0"/>
              </a:spcAft>
              <a:buClr>
                <a:schemeClr val="dk1"/>
              </a:buClr>
              <a:buSzPts val="1700"/>
              <a:buNone/>
            </a:pPr>
            <a:r>
              <a:rPr lang="en-IN" sz="1700">
                <a:solidFill>
                  <a:schemeClr val="dk1"/>
                </a:solidFill>
                <a:latin typeface="Times New Roman"/>
                <a:ea typeface="Times New Roman"/>
                <a:cs typeface="Times New Roman"/>
                <a:sym typeface="Times New Roman"/>
              </a:rPr>
              <a:t>Tushar Potale(B194140)</a:t>
            </a:r>
            <a:endParaRPr/>
          </a:p>
          <a:p>
            <a:pPr indent="457200" lvl="0" marL="5943600" rtl="0" algn="ctr">
              <a:lnSpc>
                <a:spcPct val="70000"/>
              </a:lnSpc>
              <a:spcBef>
                <a:spcPts val="1000"/>
              </a:spcBef>
              <a:spcAft>
                <a:spcPts val="0"/>
              </a:spcAft>
              <a:buClr>
                <a:schemeClr val="dk1"/>
              </a:buClr>
              <a:buSzPts val="1700"/>
              <a:buNone/>
            </a:pPr>
            <a:r>
              <a:rPr lang="en-IN" sz="1700">
                <a:solidFill>
                  <a:schemeClr val="dk1"/>
                </a:solidFill>
                <a:latin typeface="Times New Roman"/>
                <a:ea typeface="Times New Roman"/>
                <a:cs typeface="Times New Roman"/>
                <a:sym typeface="Times New Roman"/>
              </a:rPr>
              <a:t>Pranav Dighe(B194152)</a:t>
            </a:r>
            <a:endParaRPr/>
          </a:p>
          <a:p>
            <a:pPr indent="0" lvl="0" marL="0" rtl="0" algn="ctr">
              <a:lnSpc>
                <a:spcPct val="70000"/>
              </a:lnSpc>
              <a:spcBef>
                <a:spcPts val="1000"/>
              </a:spcBef>
              <a:spcAft>
                <a:spcPts val="0"/>
              </a:spcAft>
              <a:buClr>
                <a:schemeClr val="dk1"/>
              </a:buClr>
              <a:buSzPts val="1700"/>
              <a:buNone/>
            </a:pPr>
            <a:r>
              <a:t/>
            </a:r>
            <a:endParaRPr sz="1700">
              <a:solidFill>
                <a:schemeClr val="dk1"/>
              </a:solidFill>
              <a:latin typeface="Times New Roman"/>
              <a:ea typeface="Times New Roman"/>
              <a:cs typeface="Times New Roman"/>
              <a:sym typeface="Times New Roman"/>
            </a:endParaRPr>
          </a:p>
          <a:p>
            <a:pPr indent="0" lvl="0" marL="0" rtl="0" algn="ctr">
              <a:lnSpc>
                <a:spcPct val="70000"/>
              </a:lnSpc>
              <a:spcBef>
                <a:spcPts val="1000"/>
              </a:spcBef>
              <a:spcAft>
                <a:spcPts val="0"/>
              </a:spcAft>
              <a:buClr>
                <a:schemeClr val="dk1"/>
              </a:buClr>
              <a:buSzPts val="1700"/>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b="0" l="0" r="0" t="0"/>
          <a:stretch/>
        </p:blipFill>
        <p:spPr>
          <a:xfrm>
            <a:off x="370676" y="585390"/>
            <a:ext cx="11450648" cy="56872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idx="1" type="body"/>
          </p:nvPr>
        </p:nvSpPr>
        <p:spPr>
          <a:xfrm>
            <a:off x="821714" y="786771"/>
            <a:ext cx="8596668" cy="3880773"/>
          </a:xfrm>
          <a:prstGeom prst="rect">
            <a:avLst/>
          </a:prstGeom>
          <a:noFill/>
          <a:ln>
            <a:noFill/>
          </a:ln>
        </p:spPr>
        <p:txBody>
          <a:bodyPr anchorCtr="0" anchor="t" bIns="45700" lIns="91425" spcFirstLastPara="1" rIns="91425" wrap="square" tIns="45700">
            <a:noAutofit/>
          </a:bodyPr>
          <a:lstStyle/>
          <a:p>
            <a:pPr indent="-76200" lvl="0" marL="228600" rtl="0" algn="l">
              <a:lnSpc>
                <a:spcPct val="90000"/>
              </a:lnSpc>
              <a:spcBef>
                <a:spcPts val="0"/>
              </a:spcBef>
              <a:spcAft>
                <a:spcPts val="2100"/>
              </a:spcAft>
              <a:buClr>
                <a:schemeClr val="dk1"/>
              </a:buClr>
              <a:buSzPts val="2400"/>
              <a:buNone/>
            </a:pPr>
            <a:r>
              <a:t/>
            </a:r>
            <a:endParaRPr sz="2400">
              <a:latin typeface="Times New Roman"/>
              <a:ea typeface="Times New Roman"/>
              <a:cs typeface="Times New Roman"/>
              <a:sym typeface="Times New Roman"/>
            </a:endParaRPr>
          </a:p>
        </p:txBody>
      </p:sp>
      <p:pic>
        <p:nvPicPr>
          <p:cNvPr id="154" name="Google Shape;154;p24"/>
          <p:cNvPicPr preferRelativeResize="0"/>
          <p:nvPr/>
        </p:nvPicPr>
        <p:blipFill rotWithShape="1">
          <a:blip r:embed="rId3">
            <a:alphaModFix/>
          </a:blip>
          <a:srcRect b="0" l="0" r="0" t="0"/>
          <a:stretch/>
        </p:blipFill>
        <p:spPr>
          <a:xfrm>
            <a:off x="94412" y="561575"/>
            <a:ext cx="12003175" cy="573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0" name="Google Shape;160;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t/>
            </a:r>
            <a:endParaRPr/>
          </a:p>
        </p:txBody>
      </p:sp>
      <p:pic>
        <p:nvPicPr>
          <p:cNvPr id="161" name="Google Shape;161;p25"/>
          <p:cNvPicPr preferRelativeResize="0"/>
          <p:nvPr/>
        </p:nvPicPr>
        <p:blipFill rotWithShape="1">
          <a:blip r:embed="rId3">
            <a:alphaModFix/>
          </a:blip>
          <a:srcRect b="0" l="0" r="0" t="0"/>
          <a:stretch/>
        </p:blipFill>
        <p:spPr>
          <a:xfrm>
            <a:off x="732676" y="704470"/>
            <a:ext cx="10726647" cy="54490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7" name="Google Shape;167;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t/>
            </a:r>
            <a:endParaRPr/>
          </a:p>
        </p:txBody>
      </p:sp>
      <p:pic>
        <p:nvPicPr>
          <p:cNvPr id="168" name="Google Shape;168;p26"/>
          <p:cNvPicPr preferRelativeResize="0"/>
          <p:nvPr/>
        </p:nvPicPr>
        <p:blipFill rotWithShape="1">
          <a:blip r:embed="rId3">
            <a:alphaModFix/>
          </a:blip>
          <a:srcRect b="0" l="0" r="0" t="0"/>
          <a:stretch/>
        </p:blipFill>
        <p:spPr>
          <a:xfrm>
            <a:off x="227781" y="461548"/>
            <a:ext cx="11736438" cy="59349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74" name="Google Shape;174;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t/>
            </a:r>
            <a:endParaRPr/>
          </a:p>
        </p:txBody>
      </p:sp>
      <p:pic>
        <p:nvPicPr>
          <p:cNvPr id="175" name="Google Shape;175;p27"/>
          <p:cNvPicPr preferRelativeResize="0"/>
          <p:nvPr/>
        </p:nvPicPr>
        <p:blipFill rotWithShape="1">
          <a:blip r:embed="rId3">
            <a:alphaModFix/>
          </a:blip>
          <a:srcRect b="0" l="0" r="0" t="0"/>
          <a:stretch/>
        </p:blipFill>
        <p:spPr>
          <a:xfrm>
            <a:off x="203965" y="766391"/>
            <a:ext cx="11784070" cy="53252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81" name="Google Shape;18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t/>
            </a:r>
            <a:endParaRPr/>
          </a:p>
        </p:txBody>
      </p:sp>
      <p:pic>
        <p:nvPicPr>
          <p:cNvPr id="182" name="Google Shape;182;p28"/>
          <p:cNvPicPr preferRelativeResize="0"/>
          <p:nvPr/>
        </p:nvPicPr>
        <p:blipFill rotWithShape="1">
          <a:blip r:embed="rId3">
            <a:alphaModFix/>
          </a:blip>
          <a:srcRect b="0" l="0" r="0" t="0"/>
          <a:stretch/>
        </p:blipFill>
        <p:spPr>
          <a:xfrm>
            <a:off x="232544" y="504417"/>
            <a:ext cx="11726912" cy="58491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88" name="Google Shape;188;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t/>
            </a:r>
            <a:endParaRPr/>
          </a:p>
        </p:txBody>
      </p:sp>
      <p:pic>
        <p:nvPicPr>
          <p:cNvPr id="189" name="Google Shape;189;p29"/>
          <p:cNvPicPr preferRelativeResize="0"/>
          <p:nvPr/>
        </p:nvPicPr>
        <p:blipFill rotWithShape="1">
          <a:blip r:embed="rId3">
            <a:alphaModFix/>
          </a:blip>
          <a:srcRect b="0" l="0" r="0" t="0"/>
          <a:stretch/>
        </p:blipFill>
        <p:spPr>
          <a:xfrm>
            <a:off x="365913" y="718759"/>
            <a:ext cx="11460174" cy="54204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95" name="Google Shape;19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t/>
            </a:r>
            <a:endParaRPr/>
          </a:p>
        </p:txBody>
      </p:sp>
      <p:pic>
        <p:nvPicPr>
          <p:cNvPr id="196" name="Google Shape;196;p30"/>
          <p:cNvPicPr preferRelativeResize="0"/>
          <p:nvPr/>
        </p:nvPicPr>
        <p:blipFill rotWithShape="1">
          <a:blip r:embed="rId3">
            <a:alphaModFix/>
          </a:blip>
          <a:srcRect b="0" l="0" r="0" t="0"/>
          <a:stretch/>
        </p:blipFill>
        <p:spPr>
          <a:xfrm>
            <a:off x="375439" y="542522"/>
            <a:ext cx="11441122" cy="57729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02" name="Google Shape;202;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t/>
            </a:r>
            <a:endParaRPr/>
          </a:p>
        </p:txBody>
      </p:sp>
      <p:pic>
        <p:nvPicPr>
          <p:cNvPr id="203" name="Google Shape;203;p31"/>
          <p:cNvPicPr preferRelativeResize="0"/>
          <p:nvPr/>
        </p:nvPicPr>
        <p:blipFill rotWithShape="1">
          <a:blip r:embed="rId3">
            <a:alphaModFix/>
          </a:blip>
          <a:srcRect b="0" l="0" r="0" t="0"/>
          <a:stretch/>
        </p:blipFill>
        <p:spPr>
          <a:xfrm>
            <a:off x="303991" y="513943"/>
            <a:ext cx="11584017" cy="58301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09" name="Google Shape;209;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t/>
            </a:r>
            <a:endParaRPr/>
          </a:p>
        </p:txBody>
      </p:sp>
      <p:pic>
        <p:nvPicPr>
          <p:cNvPr id="210" name="Google Shape;210;p32"/>
          <p:cNvPicPr preferRelativeResize="0"/>
          <p:nvPr/>
        </p:nvPicPr>
        <p:blipFill rotWithShape="1">
          <a:blip r:embed="rId3">
            <a:alphaModFix/>
          </a:blip>
          <a:srcRect b="0" l="0" r="0" t="0"/>
          <a:stretch/>
        </p:blipFill>
        <p:spPr>
          <a:xfrm>
            <a:off x="294465" y="675891"/>
            <a:ext cx="11603069" cy="55062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lang="en-IN" sz="4000">
                <a:latin typeface="Times New Roman"/>
                <a:ea typeface="Times New Roman"/>
                <a:cs typeface="Times New Roman"/>
                <a:sym typeface="Times New Roman"/>
              </a:rPr>
              <a:t>Content</a:t>
            </a:r>
            <a:endParaRPr/>
          </a:p>
        </p:txBody>
      </p:sp>
      <p:sp>
        <p:nvSpPr>
          <p:cNvPr id="99" name="Google Shape;9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Char char="●"/>
            </a:pPr>
            <a:r>
              <a:rPr b="1" lang="en-IN" sz="2400">
                <a:latin typeface="Times New Roman"/>
                <a:ea typeface="Times New Roman"/>
                <a:cs typeface="Times New Roman"/>
                <a:sym typeface="Times New Roman"/>
              </a:rPr>
              <a:t>Problem Statement</a:t>
            </a:r>
            <a:endParaRPr sz="2400"/>
          </a:p>
          <a:p>
            <a:pPr indent="-2032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Introduction</a:t>
            </a:r>
            <a:endParaRPr sz="2400"/>
          </a:p>
          <a:p>
            <a:pPr indent="-2032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Objective</a:t>
            </a:r>
            <a:endParaRPr b="1" sz="2400">
              <a:latin typeface="Times New Roman"/>
              <a:ea typeface="Times New Roman"/>
              <a:cs typeface="Times New Roman"/>
              <a:sym typeface="Times New Roman"/>
            </a:endParaRPr>
          </a:p>
          <a:p>
            <a:pPr indent="-266700" lvl="0" marL="228600" rtl="0" algn="l">
              <a:spcBef>
                <a:spcPts val="1000"/>
              </a:spcBef>
              <a:spcAft>
                <a:spcPts val="0"/>
              </a:spcAft>
              <a:buSzPts val="2400"/>
              <a:buChar char="●"/>
            </a:pPr>
            <a:r>
              <a:rPr b="1" lang="en-IN" sz="2400">
                <a:latin typeface="Times New Roman"/>
                <a:ea typeface="Times New Roman"/>
                <a:cs typeface="Times New Roman"/>
                <a:sym typeface="Times New Roman"/>
              </a:rPr>
              <a:t>Dataset</a:t>
            </a:r>
            <a:endParaRPr b="1" sz="2400">
              <a:latin typeface="Times New Roman"/>
              <a:ea typeface="Times New Roman"/>
              <a:cs typeface="Times New Roman"/>
              <a:sym typeface="Times New Roman"/>
            </a:endParaRPr>
          </a:p>
          <a:p>
            <a:pPr indent="-203200" lvl="0" marL="228600" rtl="0" algn="l">
              <a:lnSpc>
                <a:spcPct val="90000"/>
              </a:lnSpc>
              <a:spcBef>
                <a:spcPts val="2100"/>
              </a:spcBef>
              <a:spcAft>
                <a:spcPts val="0"/>
              </a:spcAft>
              <a:buClr>
                <a:schemeClr val="dk1"/>
              </a:buClr>
              <a:buSzPts val="2400"/>
              <a:buChar char="●"/>
            </a:pPr>
            <a:r>
              <a:rPr b="1" lang="en-IN" sz="2400">
                <a:latin typeface="Times New Roman"/>
                <a:ea typeface="Times New Roman"/>
                <a:cs typeface="Times New Roman"/>
                <a:sym typeface="Times New Roman"/>
              </a:rPr>
              <a:t>LSTM method</a:t>
            </a:r>
            <a:endParaRPr sz="2400"/>
          </a:p>
          <a:p>
            <a:pPr indent="-2032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Output</a:t>
            </a:r>
            <a:endParaRPr b="1" sz="2400">
              <a:latin typeface="Times New Roman"/>
              <a:ea typeface="Times New Roman"/>
              <a:cs typeface="Times New Roman"/>
              <a:sym typeface="Times New Roman"/>
            </a:endParaRPr>
          </a:p>
          <a:p>
            <a:pPr indent="-203200" lvl="0" marL="228600" rtl="0" algn="l">
              <a:lnSpc>
                <a:spcPct val="90000"/>
              </a:lnSpc>
              <a:spcBef>
                <a:spcPts val="1000"/>
              </a:spcBef>
              <a:spcAft>
                <a:spcPts val="0"/>
              </a:spcAft>
              <a:buClr>
                <a:schemeClr val="dk1"/>
              </a:buClr>
              <a:buSzPts val="2400"/>
              <a:buChar char="●"/>
            </a:pPr>
            <a:r>
              <a:rPr b="1" lang="en-IN" sz="2400">
                <a:latin typeface="Times New Roman"/>
                <a:ea typeface="Times New Roman"/>
                <a:cs typeface="Times New Roman"/>
                <a:sym typeface="Times New Roman"/>
              </a:rPr>
              <a:t>Conclusion</a:t>
            </a:r>
            <a:endParaRPr sz="2400"/>
          </a:p>
          <a:p>
            <a:pPr indent="-50800" lvl="0" marL="228600" rtl="0" algn="l">
              <a:lnSpc>
                <a:spcPct val="90000"/>
              </a:lnSpc>
              <a:spcBef>
                <a:spcPts val="1000"/>
              </a:spcBef>
              <a:spcAft>
                <a:spcPts val="2100"/>
              </a:spcAft>
              <a:buClr>
                <a:schemeClr val="dk1"/>
              </a:buClr>
              <a:buSzPts val="2800"/>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16" name="Google Shape;216;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t/>
            </a:r>
            <a:endParaRPr/>
          </a:p>
        </p:txBody>
      </p:sp>
      <p:pic>
        <p:nvPicPr>
          <p:cNvPr id="217" name="Google Shape;217;p33"/>
          <p:cNvPicPr preferRelativeResize="0"/>
          <p:nvPr/>
        </p:nvPicPr>
        <p:blipFill rotWithShape="1">
          <a:blip r:embed="rId3">
            <a:alphaModFix/>
          </a:blip>
          <a:srcRect b="0" l="0" r="0" t="0"/>
          <a:stretch/>
        </p:blipFill>
        <p:spPr>
          <a:xfrm>
            <a:off x="184912" y="694943"/>
            <a:ext cx="11822175" cy="54681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OUTPUT</a:t>
            </a:r>
            <a:endParaRPr/>
          </a:p>
        </p:txBody>
      </p:sp>
      <p:pic>
        <p:nvPicPr>
          <p:cNvPr id="223" name="Google Shape;223;p34"/>
          <p:cNvPicPr preferRelativeResize="0"/>
          <p:nvPr>
            <p:ph idx="1" type="body"/>
          </p:nvPr>
        </p:nvPicPr>
        <p:blipFill rotWithShape="1">
          <a:blip r:embed="rId3">
            <a:alphaModFix/>
          </a:blip>
          <a:srcRect b="0" l="0" r="0" t="0"/>
          <a:stretch/>
        </p:blipFill>
        <p:spPr>
          <a:xfrm>
            <a:off x="2910840" y="1955324"/>
            <a:ext cx="6370320" cy="40919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44975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Times New Roman"/>
              <a:buNone/>
            </a:pPr>
            <a:r>
              <a:rPr lang="en-IN" sz="4400">
                <a:solidFill>
                  <a:schemeClr val="dk1"/>
                </a:solidFill>
                <a:latin typeface="Times New Roman"/>
                <a:ea typeface="Times New Roman"/>
                <a:cs typeface="Times New Roman"/>
                <a:sym typeface="Times New Roman"/>
              </a:rPr>
              <a:t>Conclusion</a:t>
            </a:r>
            <a:endParaRPr/>
          </a:p>
        </p:txBody>
      </p:sp>
      <p:sp>
        <p:nvSpPr>
          <p:cNvPr id="229" name="Google Shape;229;p35"/>
          <p:cNvSpPr txBox="1"/>
          <p:nvPr>
            <p:ph idx="1" type="body"/>
          </p:nvPr>
        </p:nvSpPr>
        <p:spPr>
          <a:xfrm>
            <a:off x="449750" y="1825625"/>
            <a:ext cx="10515600" cy="43512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2100"/>
              </a:spcAft>
              <a:buClr>
                <a:schemeClr val="dk1"/>
              </a:buClr>
              <a:buSzPts val="2400"/>
              <a:buChar char="●"/>
            </a:pPr>
            <a:r>
              <a:rPr lang="en-IN" sz="2400"/>
              <a:t>we have proposed a classification approach based on LSTM for short texts in SMS. Using word embeddings such as Word2Vec model, it’s feasible to train the contextual semantics of words in short texts. Also, deep learning methods such as LSTM show better performance of sentiment classification when there are more amounts of training data. For special community behaviors, further experiments using “community”-specific sentiment lexicon and larger data sizes are needed in future.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txBox="1"/>
          <p:nvPr/>
        </p:nvSpPr>
        <p:spPr>
          <a:xfrm>
            <a:off x="1375064" y="2556163"/>
            <a:ext cx="8219209"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9600">
                <a:solidFill>
                  <a:schemeClr val="dk1"/>
                </a:solidFill>
                <a:latin typeface="Algerian"/>
                <a:ea typeface="Algerian"/>
                <a:cs typeface="Algerian"/>
                <a:sym typeface="Algerian"/>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b="1" lang="en-IN">
                <a:solidFill>
                  <a:schemeClr val="dk1"/>
                </a:solidFill>
                <a:latin typeface="Times New Roman"/>
                <a:ea typeface="Times New Roman"/>
                <a:cs typeface="Times New Roman"/>
                <a:sym typeface="Times New Roman"/>
              </a:rPr>
              <a:t>Problem Statement</a:t>
            </a:r>
            <a:endParaRPr/>
          </a:p>
        </p:txBody>
      </p:sp>
      <p:sp>
        <p:nvSpPr>
          <p:cNvPr id="105" name="Google Shape;105;p16"/>
          <p:cNvSpPr txBox="1"/>
          <p:nvPr>
            <p:ph idx="1" type="body"/>
          </p:nvPr>
        </p:nvSpPr>
        <p:spPr>
          <a:xfrm>
            <a:off x="677325" y="2160615"/>
            <a:ext cx="8596800" cy="46038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None/>
            </a:pPr>
            <a:r>
              <a:t/>
            </a:r>
            <a:endParaRPr sz="2590"/>
          </a:p>
          <a:p>
            <a:pPr indent="-228600" lvl="0" marL="228600" rtl="0" algn="just">
              <a:lnSpc>
                <a:spcPct val="70000"/>
              </a:lnSpc>
              <a:spcBef>
                <a:spcPts val="0"/>
              </a:spcBef>
              <a:spcAft>
                <a:spcPts val="0"/>
              </a:spcAft>
              <a:buSzPts val="2590"/>
              <a:buChar char="●"/>
            </a:pPr>
            <a:r>
              <a:rPr lang="en-IN" sz="2590"/>
              <a:t>Short Message Service (SMS) is one of the mobile communication services that allows easy and inexpensive communication. Producing unwanted messages with the aim of advertising or harassment and sending these messages on SMS have become the biggest challenge in this service.</a:t>
            </a:r>
            <a:endParaRPr sz="2590"/>
          </a:p>
          <a:p>
            <a:pPr indent="0" lvl="0" marL="0" rtl="0" algn="l">
              <a:lnSpc>
                <a:spcPct val="70000"/>
              </a:lnSpc>
              <a:spcBef>
                <a:spcPts val="0"/>
              </a:spcBef>
              <a:spcAft>
                <a:spcPts val="0"/>
              </a:spcAft>
              <a:buNone/>
            </a:pPr>
            <a:r>
              <a:t/>
            </a:r>
            <a:endParaRPr sz="2590"/>
          </a:p>
          <a:p>
            <a:pPr indent="-278765" lvl="0" marL="228600" rtl="0" algn="l">
              <a:lnSpc>
                <a:spcPct val="70000"/>
              </a:lnSpc>
              <a:spcBef>
                <a:spcPts val="0"/>
              </a:spcBef>
              <a:spcAft>
                <a:spcPts val="0"/>
              </a:spcAft>
              <a:buSzPts val="2590"/>
              <a:buChar char="●"/>
            </a:pPr>
            <a:r>
              <a:rPr lang="en-IN" sz="2590"/>
              <a:t>To minimize this problem we used An LSTM Approach for SMS Classification using Recurrent Neural Network.</a:t>
            </a:r>
            <a:endParaRPr sz="2590"/>
          </a:p>
          <a:p>
            <a:pPr indent="-64135" lvl="0" marL="228600" rtl="0" algn="l">
              <a:lnSpc>
                <a:spcPct val="70000"/>
              </a:lnSpc>
              <a:spcBef>
                <a:spcPts val="2100"/>
              </a:spcBef>
              <a:spcAft>
                <a:spcPts val="2100"/>
              </a:spcAft>
              <a:buClr>
                <a:schemeClr val="dk1"/>
              </a:buClr>
              <a:buSzPts val="2590"/>
              <a:buNone/>
            </a:pPr>
            <a:r>
              <a:t/>
            </a:r>
            <a:endParaRPr sz="259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457200" lvl="0" marL="1828800" rtl="0" algn="l">
              <a:lnSpc>
                <a:spcPct val="90000"/>
              </a:lnSpc>
              <a:spcBef>
                <a:spcPts val="0"/>
              </a:spcBef>
              <a:spcAft>
                <a:spcPts val="0"/>
              </a:spcAft>
              <a:buClr>
                <a:schemeClr val="dk1"/>
              </a:buClr>
              <a:buSzPts val="4400"/>
              <a:buFont typeface="Times New Roman"/>
              <a:buNone/>
            </a:pPr>
            <a:r>
              <a:rPr b="1" lang="en-IN">
                <a:solidFill>
                  <a:schemeClr val="dk1"/>
                </a:solidFill>
                <a:latin typeface="Times New Roman"/>
                <a:ea typeface="Times New Roman"/>
                <a:cs typeface="Times New Roman"/>
                <a:sym typeface="Times New Roman"/>
              </a:rPr>
              <a:t>Introduction</a:t>
            </a:r>
            <a:endParaRPr/>
          </a:p>
        </p:txBody>
      </p:sp>
      <p:sp>
        <p:nvSpPr>
          <p:cNvPr id="111" name="Google Shape;111;p17"/>
          <p:cNvSpPr txBox="1"/>
          <p:nvPr>
            <p:ph idx="1" type="body"/>
          </p:nvPr>
        </p:nvSpPr>
        <p:spPr>
          <a:xfrm>
            <a:off x="677333" y="1347538"/>
            <a:ext cx="9154421" cy="4557190"/>
          </a:xfrm>
          <a:prstGeom prst="rect">
            <a:avLst/>
          </a:prstGeom>
          <a:noFill/>
          <a:ln>
            <a:noFill/>
          </a:ln>
        </p:spPr>
        <p:txBody>
          <a:bodyPr anchorCtr="0" anchor="t" bIns="45700" lIns="91425" spcFirstLastPara="1" rIns="91425" wrap="square" tIns="45700">
            <a:noAutofit/>
          </a:bodyPr>
          <a:lstStyle/>
          <a:p>
            <a:pPr indent="0" lvl="0" marL="0" rtl="0" algn="just">
              <a:lnSpc>
                <a:spcPct val="70000"/>
              </a:lnSpc>
              <a:spcBef>
                <a:spcPts val="0"/>
              </a:spcBef>
              <a:spcAft>
                <a:spcPts val="0"/>
              </a:spcAft>
              <a:buClr>
                <a:schemeClr val="dk1"/>
              </a:buClr>
              <a:buSzPts val="2590"/>
              <a:buNone/>
            </a:pPr>
            <a:r>
              <a:rPr lang="en-IN" sz="2590"/>
              <a:t>	</a:t>
            </a:r>
            <a:endParaRPr sz="2590"/>
          </a:p>
          <a:p>
            <a:pPr indent="457200" lvl="0" marL="0" rtl="0" algn="just">
              <a:lnSpc>
                <a:spcPct val="70000"/>
              </a:lnSpc>
              <a:spcBef>
                <a:spcPts val="0"/>
              </a:spcBef>
              <a:spcAft>
                <a:spcPts val="0"/>
              </a:spcAft>
              <a:buClr>
                <a:schemeClr val="dk1"/>
              </a:buClr>
              <a:buSzPts val="2590"/>
              <a:buNone/>
            </a:pPr>
            <a:r>
              <a:rPr lang="en-IN" sz="2590"/>
              <a:t>In recent years, the use of mobile phones and smart systems has increasingly developed, and Short Message Service (SMS) has become one of the most important means of communication; so that 97% of cell phone users use this service. Unwanted short messages (known as spams) are transferred on the communication channel such as SMS, perform great advertising, but as a disturbing factor for users</a:t>
            </a:r>
            <a:endParaRPr/>
          </a:p>
          <a:p>
            <a:pPr indent="0" lvl="0" marL="0" rtl="0" algn="just">
              <a:lnSpc>
                <a:spcPct val="70000"/>
              </a:lnSpc>
              <a:spcBef>
                <a:spcPts val="1000"/>
              </a:spcBef>
              <a:spcAft>
                <a:spcPts val="0"/>
              </a:spcAft>
              <a:buClr>
                <a:schemeClr val="dk1"/>
              </a:buClr>
              <a:buSzPts val="2590"/>
              <a:buNone/>
            </a:pPr>
            <a:r>
              <a:rPr lang="en-IN" sz="2590"/>
              <a:t>	Of this large number of short messages, many are unwanted SMS messages produced for the following reasons.</a:t>
            </a:r>
            <a:endParaRPr sz="2590"/>
          </a:p>
          <a:p>
            <a:pPr indent="-228600" lvl="0" marL="228600" rtl="0" algn="just">
              <a:lnSpc>
                <a:spcPct val="70000"/>
              </a:lnSpc>
              <a:spcBef>
                <a:spcPts val="1000"/>
              </a:spcBef>
              <a:spcAft>
                <a:spcPts val="0"/>
              </a:spcAft>
              <a:buClr>
                <a:schemeClr val="dk1"/>
              </a:buClr>
              <a:buSzPts val="2590"/>
              <a:buChar char="●"/>
            </a:pPr>
            <a:r>
              <a:rPr lang="en-IN" sz="2590"/>
              <a:t> Sending SMS is low cost and many mobile operators offer SMS packages with very low price.</a:t>
            </a:r>
            <a:endParaRPr sz="2590"/>
          </a:p>
          <a:p>
            <a:pPr indent="-228600" lvl="0" marL="228600" rtl="0" algn="just">
              <a:lnSpc>
                <a:spcPct val="70000"/>
              </a:lnSpc>
              <a:spcBef>
                <a:spcPts val="1000"/>
              </a:spcBef>
              <a:spcAft>
                <a:spcPts val="2100"/>
              </a:spcAft>
              <a:buClr>
                <a:schemeClr val="dk1"/>
              </a:buClr>
              <a:buSzPts val="2590"/>
              <a:buChar char="●"/>
            </a:pPr>
            <a:r>
              <a:rPr lang="en-IN" sz="2590"/>
              <a:t> Since users interact more with mobile phones compared to computers, they have more confidence in SMS, and it is very convenient to send confidential information</a:t>
            </a:r>
            <a:endParaRPr sz="259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idx="1" type="body"/>
          </p:nvPr>
        </p:nvSpPr>
        <p:spPr>
          <a:xfrm>
            <a:off x="838200" y="780150"/>
            <a:ext cx="10515600" cy="53967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None/>
            </a:pPr>
            <a:r>
              <a:rPr b="1" lang="en-IN" sz="2590"/>
              <a:t>AIM:</a:t>
            </a:r>
            <a:endParaRPr sz="2590"/>
          </a:p>
          <a:p>
            <a:pPr indent="-228600" lvl="0" marL="228600" rtl="0" algn="l">
              <a:lnSpc>
                <a:spcPct val="70000"/>
              </a:lnSpc>
              <a:spcBef>
                <a:spcPts val="1000"/>
              </a:spcBef>
              <a:spcAft>
                <a:spcPts val="0"/>
              </a:spcAft>
              <a:buClr>
                <a:schemeClr val="dk1"/>
              </a:buClr>
              <a:buSzPts val="2590"/>
              <a:buChar char="●"/>
            </a:pPr>
            <a:r>
              <a:rPr lang="en-IN" sz="2590"/>
              <a:t>To Reduce IT Administration Costs.</a:t>
            </a:r>
            <a:endParaRPr sz="2590"/>
          </a:p>
          <a:p>
            <a:pPr indent="-228600" lvl="0" marL="228600" rtl="0" algn="l">
              <a:lnSpc>
                <a:spcPct val="70000"/>
              </a:lnSpc>
              <a:spcBef>
                <a:spcPts val="1000"/>
              </a:spcBef>
              <a:spcAft>
                <a:spcPts val="0"/>
              </a:spcAft>
              <a:buClr>
                <a:schemeClr val="dk1"/>
              </a:buClr>
              <a:buSzPts val="2590"/>
              <a:buChar char="●"/>
            </a:pPr>
            <a:r>
              <a:rPr lang="en-IN" sz="2590"/>
              <a:t>To Provide sensitivity to the client and adapts well to the future spam techniques.</a:t>
            </a:r>
            <a:endParaRPr sz="2590"/>
          </a:p>
          <a:p>
            <a:pPr indent="-228600" lvl="0" marL="228600" rtl="0" algn="l">
              <a:lnSpc>
                <a:spcPct val="70000"/>
              </a:lnSpc>
              <a:spcBef>
                <a:spcPts val="1000"/>
              </a:spcBef>
              <a:spcAft>
                <a:spcPts val="0"/>
              </a:spcAft>
              <a:buClr>
                <a:schemeClr val="dk1"/>
              </a:buClr>
              <a:buSzPts val="2590"/>
              <a:buChar char="●"/>
            </a:pPr>
            <a:r>
              <a:rPr lang="en-IN" sz="2590"/>
              <a:t>To Reduce Network Resource Costs.</a:t>
            </a:r>
            <a:endParaRPr/>
          </a:p>
          <a:p>
            <a:pPr indent="0" lvl="0" marL="0" rtl="0" algn="l">
              <a:lnSpc>
                <a:spcPct val="70000"/>
              </a:lnSpc>
              <a:spcBef>
                <a:spcPts val="1000"/>
              </a:spcBef>
              <a:spcAft>
                <a:spcPts val="0"/>
              </a:spcAft>
              <a:buClr>
                <a:schemeClr val="dk1"/>
              </a:buClr>
              <a:buSzPts val="2590"/>
              <a:buNone/>
            </a:pPr>
            <a:r>
              <a:rPr b="1" lang="en-IN" sz="2590"/>
              <a:t> </a:t>
            </a:r>
            <a:endParaRPr sz="2590"/>
          </a:p>
          <a:p>
            <a:pPr indent="0" lvl="0" marL="0" rtl="0" algn="l">
              <a:lnSpc>
                <a:spcPct val="70000"/>
              </a:lnSpc>
              <a:spcBef>
                <a:spcPts val="1000"/>
              </a:spcBef>
              <a:spcAft>
                <a:spcPts val="0"/>
              </a:spcAft>
              <a:buNone/>
            </a:pPr>
            <a:r>
              <a:rPr b="1" lang="en-IN" sz="2590"/>
              <a:t>OBJECTIVE:</a:t>
            </a:r>
            <a:endParaRPr sz="2590"/>
          </a:p>
          <a:p>
            <a:pPr indent="-228600" lvl="0" marL="228600" rtl="0" algn="l">
              <a:lnSpc>
                <a:spcPct val="70000"/>
              </a:lnSpc>
              <a:spcBef>
                <a:spcPts val="1000"/>
              </a:spcBef>
              <a:spcAft>
                <a:spcPts val="0"/>
              </a:spcAft>
              <a:buClr>
                <a:schemeClr val="dk1"/>
              </a:buClr>
              <a:buSzPts val="2590"/>
              <a:buChar char="●"/>
            </a:pPr>
            <a:r>
              <a:rPr lang="en-IN" sz="2590"/>
              <a:t>The objective of identification of Spam SMS are:</a:t>
            </a:r>
            <a:endParaRPr sz="2590"/>
          </a:p>
          <a:p>
            <a:pPr indent="-228600" lvl="0" marL="228600" rtl="0" algn="l">
              <a:lnSpc>
                <a:spcPct val="70000"/>
              </a:lnSpc>
              <a:spcBef>
                <a:spcPts val="1000"/>
              </a:spcBef>
              <a:spcAft>
                <a:spcPts val="0"/>
              </a:spcAft>
              <a:buClr>
                <a:schemeClr val="dk1"/>
              </a:buClr>
              <a:buSzPts val="2590"/>
              <a:buChar char="●"/>
            </a:pPr>
            <a:r>
              <a:rPr lang="en-IN" sz="2590"/>
              <a:t>To give knowledge to the user about the fake SMS and relevant SMS.</a:t>
            </a:r>
            <a:endParaRPr sz="2590"/>
          </a:p>
          <a:p>
            <a:pPr indent="-228600" lvl="0" marL="228600" rtl="0" algn="l">
              <a:lnSpc>
                <a:spcPct val="70000"/>
              </a:lnSpc>
              <a:spcBef>
                <a:spcPts val="1000"/>
              </a:spcBef>
              <a:spcAft>
                <a:spcPts val="0"/>
              </a:spcAft>
              <a:buClr>
                <a:schemeClr val="dk1"/>
              </a:buClr>
              <a:buSzPts val="2590"/>
              <a:buChar char="●"/>
            </a:pPr>
            <a:r>
              <a:rPr lang="en-IN" sz="2590"/>
              <a:t>To classify that mail spam or not.</a:t>
            </a:r>
            <a:endParaRPr sz="2590"/>
          </a:p>
          <a:p>
            <a:pPr indent="-121285" lvl="0" marL="285750" rtl="0" algn="l">
              <a:lnSpc>
                <a:spcPct val="70000"/>
              </a:lnSpc>
              <a:spcBef>
                <a:spcPts val="1000"/>
              </a:spcBef>
              <a:spcAft>
                <a:spcPts val="0"/>
              </a:spcAft>
              <a:buClr>
                <a:schemeClr val="dk1"/>
              </a:buClr>
              <a:buSzPts val="2590"/>
              <a:buFont typeface="Arial"/>
              <a:buNone/>
            </a:pPr>
            <a:r>
              <a:t/>
            </a:r>
            <a:endParaRPr sz="2590">
              <a:latin typeface="Times New Roman"/>
              <a:ea typeface="Times New Roman"/>
              <a:cs typeface="Times New Roman"/>
              <a:sym typeface="Times New Roman"/>
            </a:endParaRPr>
          </a:p>
          <a:p>
            <a:pPr indent="-64135" lvl="0" marL="228600" rtl="0" algn="l">
              <a:lnSpc>
                <a:spcPct val="70000"/>
              </a:lnSpc>
              <a:spcBef>
                <a:spcPts val="1000"/>
              </a:spcBef>
              <a:spcAft>
                <a:spcPts val="0"/>
              </a:spcAft>
              <a:buClr>
                <a:schemeClr val="dk1"/>
              </a:buClr>
              <a:buSzPts val="2590"/>
              <a:buNone/>
            </a:pPr>
            <a:r>
              <a:t/>
            </a:r>
            <a:endParaRPr sz="2590"/>
          </a:p>
          <a:p>
            <a:pPr indent="-64135" lvl="0" marL="228600" rtl="0" algn="l">
              <a:lnSpc>
                <a:spcPct val="70000"/>
              </a:lnSpc>
              <a:spcBef>
                <a:spcPts val="1000"/>
              </a:spcBef>
              <a:spcAft>
                <a:spcPts val="2100"/>
              </a:spcAft>
              <a:buClr>
                <a:schemeClr val="dk1"/>
              </a:buClr>
              <a:buSzPts val="2590"/>
              <a:buNone/>
            </a:pPr>
            <a:r>
              <a:t/>
            </a:r>
            <a:endParaRPr sz="259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Dataset</a:t>
            </a:r>
            <a:endParaRPr/>
          </a:p>
        </p:txBody>
      </p:sp>
      <p:sp>
        <p:nvSpPr>
          <p:cNvPr id="122" name="Google Shape;122;p19"/>
          <p:cNvSpPr txBox="1"/>
          <p:nvPr>
            <p:ph idx="1" type="body"/>
          </p:nvPr>
        </p:nvSpPr>
        <p:spPr>
          <a:xfrm>
            <a:off x="677334" y="1930401"/>
            <a:ext cx="8596800" cy="4110900"/>
          </a:xfrm>
          <a:prstGeom prst="rect">
            <a:avLst/>
          </a:prstGeom>
          <a:noFill/>
          <a:ln>
            <a:noFill/>
          </a:ln>
        </p:spPr>
        <p:txBody>
          <a:bodyPr anchorCtr="0" anchor="t" bIns="45700" lIns="91425" spcFirstLastPara="1" rIns="91425" wrap="square" tIns="45700">
            <a:noAutofit/>
          </a:bodyPr>
          <a:lstStyle/>
          <a:p>
            <a:pPr indent="-381000" lvl="0" marL="457200" rtl="0" algn="just">
              <a:lnSpc>
                <a:spcPct val="90000"/>
              </a:lnSpc>
              <a:spcBef>
                <a:spcPts val="0"/>
              </a:spcBef>
              <a:spcAft>
                <a:spcPts val="0"/>
              </a:spcAft>
              <a:buClr>
                <a:srgbClr val="000000"/>
              </a:buClr>
              <a:buSzPts val="2400"/>
              <a:buFont typeface="Arial"/>
              <a:buChar char="●"/>
            </a:pPr>
            <a:r>
              <a:rPr lang="en-IN" sz="2400">
                <a:solidFill>
                  <a:srgbClr val="000000"/>
                </a:solidFill>
                <a:highlight>
                  <a:srgbClr val="FFFFFF"/>
                </a:highlight>
                <a:latin typeface="Arial"/>
                <a:ea typeface="Arial"/>
                <a:cs typeface="Arial"/>
                <a:sym typeface="Arial"/>
              </a:rPr>
              <a:t>The SMS Spam Collection is a set of SMS tagged messages that have been collected for SMS Spam research. It contains one set of SMS messages in English of 5,574 messages, tagged according being ham (legitimate) or spam. </a:t>
            </a:r>
            <a:endParaRPr sz="2400">
              <a:solidFill>
                <a:srgbClr val="000000"/>
              </a:solidFill>
              <a:highlight>
                <a:srgbClr val="FFFFFF"/>
              </a:highlight>
              <a:latin typeface="Arial"/>
              <a:ea typeface="Arial"/>
              <a:cs typeface="Arial"/>
              <a:sym typeface="Arial"/>
            </a:endParaRPr>
          </a:p>
          <a:p>
            <a:pPr indent="0" lvl="0" marL="457200" rtl="0" algn="just">
              <a:lnSpc>
                <a:spcPct val="90000"/>
              </a:lnSpc>
              <a:spcBef>
                <a:spcPts val="2100"/>
              </a:spcBef>
              <a:spcAft>
                <a:spcPts val="0"/>
              </a:spcAft>
              <a:buNone/>
            </a:pPr>
            <a:r>
              <a:t/>
            </a:r>
            <a:endParaRPr sz="2400">
              <a:solidFill>
                <a:srgbClr val="000000"/>
              </a:solidFill>
              <a:highlight>
                <a:srgbClr val="FFFFFF"/>
              </a:highlight>
              <a:latin typeface="Arial"/>
              <a:ea typeface="Arial"/>
              <a:cs typeface="Arial"/>
              <a:sym typeface="Arial"/>
            </a:endParaRPr>
          </a:p>
          <a:p>
            <a:pPr indent="-381000" lvl="0" marL="457200" rtl="0" algn="just">
              <a:lnSpc>
                <a:spcPct val="90000"/>
              </a:lnSpc>
              <a:spcBef>
                <a:spcPts val="2100"/>
              </a:spcBef>
              <a:spcAft>
                <a:spcPts val="0"/>
              </a:spcAft>
              <a:buClr>
                <a:srgbClr val="000000"/>
              </a:buClr>
              <a:buSzPts val="2400"/>
              <a:buFont typeface="Arial"/>
              <a:buChar char="●"/>
            </a:pPr>
            <a:r>
              <a:rPr lang="en-IN" sz="2400">
                <a:solidFill>
                  <a:srgbClr val="000000"/>
                </a:solidFill>
                <a:highlight>
                  <a:srgbClr val="FFFFFF"/>
                </a:highlight>
                <a:latin typeface="Arial"/>
                <a:ea typeface="Arial"/>
                <a:cs typeface="Arial"/>
                <a:sym typeface="Arial"/>
              </a:rPr>
              <a:t>The files contain one message per line. Each line is composed by two columns: v1 contains the label (ham or spam) and v2 contains the raw text.</a:t>
            </a:r>
            <a:endParaRPr sz="24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2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a:p>
        </p:txBody>
      </p:sp>
      <p:pic>
        <p:nvPicPr>
          <p:cNvPr id="129" name="Google Shape;129;p20"/>
          <p:cNvPicPr preferRelativeResize="0"/>
          <p:nvPr/>
        </p:nvPicPr>
        <p:blipFill>
          <a:blip r:embed="rId3">
            <a:alphaModFix/>
          </a:blip>
          <a:stretch>
            <a:fillRect/>
          </a:stretch>
        </p:blipFill>
        <p:spPr>
          <a:xfrm>
            <a:off x="2004324" y="174113"/>
            <a:ext cx="7861850" cy="632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ham vs spam graph</a:t>
            </a:r>
            <a:endParaRPr/>
          </a:p>
        </p:txBody>
      </p:sp>
      <p:sp>
        <p:nvSpPr>
          <p:cNvPr id="135" name="Google Shape;135;p21"/>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a:p>
        </p:txBody>
      </p:sp>
      <p:pic>
        <p:nvPicPr>
          <p:cNvPr id="136" name="Google Shape;136;p21"/>
          <p:cNvPicPr preferRelativeResize="0"/>
          <p:nvPr/>
        </p:nvPicPr>
        <p:blipFill>
          <a:blip r:embed="rId3">
            <a:alphaModFix/>
          </a:blip>
          <a:stretch>
            <a:fillRect/>
          </a:stretch>
        </p:blipFill>
        <p:spPr>
          <a:xfrm>
            <a:off x="1470125" y="1690813"/>
            <a:ext cx="7962900" cy="511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ctrTitle"/>
          </p:nvPr>
        </p:nvSpPr>
        <p:spPr>
          <a:xfrm>
            <a:off x="784760" y="6035"/>
            <a:ext cx="7766936" cy="102066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Times New Roman"/>
              <a:buNone/>
            </a:pPr>
            <a:r>
              <a:rPr lang="en-IN" sz="4400">
                <a:solidFill>
                  <a:schemeClr val="dk1"/>
                </a:solidFill>
                <a:latin typeface="Times New Roman"/>
                <a:ea typeface="Times New Roman"/>
                <a:cs typeface="Times New Roman"/>
                <a:sym typeface="Times New Roman"/>
              </a:rPr>
              <a:t>LSTM Diagram</a:t>
            </a:r>
            <a:endParaRPr/>
          </a:p>
        </p:txBody>
      </p:sp>
      <p:sp>
        <p:nvSpPr>
          <p:cNvPr id="142" name="Google Shape;142;p22"/>
          <p:cNvSpPr/>
          <p:nvPr/>
        </p:nvSpPr>
        <p:spPr>
          <a:xfrm>
            <a:off x="3933825" y="1752600"/>
            <a:ext cx="4324350" cy="335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3" name="Google Shape;143;p22"/>
          <p:cNvPicPr preferRelativeResize="0"/>
          <p:nvPr/>
        </p:nvPicPr>
        <p:blipFill rotWithShape="1">
          <a:blip r:embed="rId3">
            <a:alphaModFix/>
          </a:blip>
          <a:srcRect b="0" l="0" r="0" t="0"/>
          <a:stretch/>
        </p:blipFill>
        <p:spPr>
          <a:xfrm>
            <a:off x="0" y="1026695"/>
            <a:ext cx="12192000" cy="58313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